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5742" r:id="rId3"/>
    <p:sldId id="5383" r:id="rId4"/>
    <p:sldId id="1387" r:id="rId5"/>
    <p:sldId id="1357" r:id="rId6"/>
    <p:sldId id="1415" r:id="rId7"/>
    <p:sldId id="5743" r:id="rId8"/>
    <p:sldId id="5747" r:id="rId9"/>
    <p:sldId id="5745" r:id="rId10"/>
    <p:sldId id="5746" r:id="rId11"/>
    <p:sldId id="574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49F9D-B06F-447E-8B91-E84DD13B10F2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AE2B6-9774-4FA9-A7DF-E95651272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42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41CD90-E268-4F87-A34F-D97AEA8A6EF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085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mustn’t forget this as we </a:t>
            </a:r>
            <a:r>
              <a:rPr lang="en-GB"/>
              <a:t>go through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C1A12-5694-478C-87BD-161347E2C0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588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the highlights – the positive of my timeline but not seen in all of this are those feelings of scrutiny, isolation, guilt, shame and stigma – especially highlighted by the fact I didn’t accept that I was a victim of DA until 2020 as I was so paralysed by the label of it. It becomes part of the recovery to mask those underlying feelings so often. </a:t>
            </a:r>
          </a:p>
          <a:p>
            <a:endParaRPr lang="en-GB" dirty="0"/>
          </a:p>
          <a:p>
            <a:r>
              <a:rPr lang="en-GB" dirty="0"/>
              <a:t>But taking the beginning of that journey – 2016.. A happy safe world turned into a horror show in moments and the world turned upside down. No choice, but thrown into the..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C1A12-5694-478C-87BD-161347E2C02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84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6B8E25-7357-524D-B065-673B587026AA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8BE-02AC-BC4D-8A9C-84F7C0FC34F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creen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8"/>
            <a:ext cx="12192000" cy="685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4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6B8E25-7357-524D-B065-673B587026AA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8BE-02AC-BC4D-8A9C-84F7C0FC3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3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6B8E25-7357-524D-B065-673B587026AA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8BE-02AC-BC4D-8A9C-84F7C0FC3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7674-0915-4787-893E-0C089266EED4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0014-7D8B-446F-9D99-CD76ECDC95C2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16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7674-0915-4787-893E-0C089266EED4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0014-7D8B-446F-9D99-CD76ECDC9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087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7674-0915-4787-893E-0C089266EED4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0014-7D8B-446F-9D99-CD76ECDC95C2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174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7674-0915-4787-893E-0C089266EED4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0014-7D8B-446F-9D99-CD76ECDC9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495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5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7674-0915-4787-893E-0C089266EED4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0014-7D8B-446F-9D99-CD76ECDC9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555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7674-0915-4787-893E-0C089266EED4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0014-7D8B-446F-9D99-CD76ECDC9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916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7674-0915-4787-893E-0C089266EED4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0014-7D8B-446F-9D99-CD76ECDC9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123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1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6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416A7674-0915-4787-893E-0C089266EED4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6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BA0014-7D8B-446F-9D99-CD76ECDC9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16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6B8E25-7357-524D-B065-673B587026AA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8BE-02AC-BC4D-8A9C-84F7C0FC34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888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1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7674-0915-4787-893E-0C089266EED4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0014-7D8B-446F-9D99-CD76ECDC9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712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7674-0915-4787-893E-0C089266EED4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0014-7D8B-446F-9D99-CD76ECDC9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96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79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3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7674-0915-4787-893E-0C089266EED4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0014-7D8B-446F-9D99-CD76ECDC9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46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6B8E25-7357-524D-B065-673B587026AA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8BE-02AC-BC4D-8A9C-84F7C0FC3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5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6B8E25-7357-524D-B065-673B587026AA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8BE-02AC-BC4D-8A9C-84F7C0FC3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1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6B8E25-7357-524D-B065-673B587026AA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8BE-02AC-BC4D-8A9C-84F7C0FC3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6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6B8E25-7357-524D-B065-673B587026AA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8BE-02AC-BC4D-8A9C-84F7C0FC3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3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6B8E25-7357-524D-B065-673B587026AA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8BE-02AC-BC4D-8A9C-84F7C0FC3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3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6B8E25-7357-524D-B065-673B587026AA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8BE-02AC-BC4D-8A9C-84F7C0FC3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7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36B8E25-7357-524D-B065-673B587026AA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8BE-02AC-BC4D-8A9C-84F7C0FC3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0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78BE-02AC-BC4D-8A9C-84F7C0FC34F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creen 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8"/>
            <a:ext cx="12192000" cy="685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3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7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5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6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6A7674-0915-4787-893E-0C089266EED4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6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6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fld id="{BEBA0014-7D8B-446F-9D99-CD76ECDC95C2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22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5482C3-C03A-441B-A786-6B1E3F488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73789"/>
            <a:ext cx="10363200" cy="955211"/>
          </a:xfrm>
        </p:spPr>
        <p:txBody>
          <a:bodyPr/>
          <a:lstStyle/>
          <a:p>
            <a:r>
              <a:rPr lang="en-GB" dirty="0"/>
              <a:t>Victims Advocate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F4118-B0FF-48AE-B1E6-5B4DBE0DE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8240" y="3429001"/>
            <a:ext cx="10363200" cy="1573924"/>
          </a:xfrm>
        </p:spPr>
        <p:txBody>
          <a:bodyPr/>
          <a:lstStyle/>
          <a:p>
            <a:r>
              <a:rPr lang="en-GB" dirty="0"/>
              <a:t>Natalie Queiroz MBE – Victims Advocate, West Midlands Office of Police and Crime Commissioner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087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029EC0-F5B3-4952-B3A8-0DA6EB12D163}"/>
              </a:ext>
            </a:extLst>
          </p:cNvPr>
          <p:cNvSpPr txBox="1"/>
          <p:nvPr/>
        </p:nvSpPr>
        <p:spPr>
          <a:xfrm>
            <a:off x="2582944" y="2224726"/>
            <a:ext cx="73623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</a:p>
          <a:p>
            <a:pPr algn="ctr"/>
            <a:r>
              <a:rPr lang="en-GB" sz="6000" b="1" dirty="0">
                <a:solidFill>
                  <a:schemeClr val="bg1">
                    <a:lumMod val="50000"/>
                  </a:schemeClr>
                </a:solidFill>
              </a:rPr>
              <a:t>- Questions?</a:t>
            </a:r>
          </a:p>
        </p:txBody>
      </p:sp>
    </p:spTree>
    <p:extLst>
      <p:ext uri="{BB962C8B-B14F-4D97-AF65-F5344CB8AC3E}">
        <p14:creationId xmlns:p14="http://schemas.microsoft.com/office/powerpoint/2010/main" val="3727499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59E0F8-5DF9-4DB8-AAC5-5FDEF65B81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8978" y="761063"/>
            <a:ext cx="5457023" cy="3141663"/>
          </a:xfrm>
        </p:spPr>
        <p:txBody>
          <a:bodyPr>
            <a:normAutofit/>
          </a:bodyPr>
          <a:lstStyle/>
          <a:p>
            <a:r>
              <a:rPr lang="en-GB" b="1" dirty="0">
                <a:latin typeface="MS Gothic" panose="020B0609070205080204" pitchFamily="49" charset="-128"/>
                <a:ea typeface="MS Gothic" panose="020B0609070205080204" pitchFamily="49" charset="-128"/>
              </a:rPr>
              <a:t>NOBODY CHOOSES </a:t>
            </a:r>
            <a:br>
              <a:rPr lang="en-GB" b="1" dirty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en-GB" b="1" dirty="0">
                <a:latin typeface="MS Gothic" panose="020B0609070205080204" pitchFamily="49" charset="-128"/>
                <a:ea typeface="MS Gothic" panose="020B0609070205080204" pitchFamily="49" charset="-128"/>
              </a:rPr>
              <a:t>TO BECOME A </a:t>
            </a:r>
            <a:br>
              <a:rPr lang="en-GB" b="1" dirty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en-GB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VICTIM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5B8C1A-E805-4B4B-9EB2-BEDEA5620F7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525018" y="849484"/>
            <a:ext cx="6431007" cy="4572000"/>
          </a:xfrm>
        </p:spPr>
        <p:txBody>
          <a:bodyPr>
            <a:normAutofit/>
          </a:bodyPr>
          <a:lstStyle/>
          <a:p>
            <a:r>
              <a:rPr lang="en-GB" dirty="0">
                <a:ea typeface="MS Gothic" panose="020B0609070205080204" pitchFamily="49" charset="-128"/>
              </a:rPr>
              <a:t>BEING A VICTIM DOES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Gothic" panose="020B0609070205080204" pitchFamily="49" charset="-128"/>
              </a:rPr>
              <a:t>NOT</a:t>
            </a:r>
            <a:r>
              <a:rPr lang="en-GB" dirty="0">
                <a:ea typeface="MS Gothic" panose="020B0609070205080204" pitchFamily="49" charset="-128"/>
              </a:rPr>
              <a:t> MEAN YOU:</a:t>
            </a:r>
          </a:p>
          <a:p>
            <a:endParaRPr lang="en-GB" dirty="0">
              <a:ea typeface="MS Gothic" panose="020B0609070205080204" pitchFamily="49" charset="-128"/>
            </a:endParaRPr>
          </a:p>
          <a:p>
            <a:pPr lvl="1"/>
            <a:r>
              <a:rPr lang="en-GB" sz="2000" dirty="0">
                <a:ea typeface="MS Gothic" panose="020B0609070205080204" pitchFamily="49" charset="-128"/>
              </a:rPr>
              <a:t>ARE WEAK</a:t>
            </a:r>
          </a:p>
          <a:p>
            <a:pPr lvl="1"/>
            <a:r>
              <a:rPr lang="en-GB" sz="2000" dirty="0">
                <a:ea typeface="MS Gothic" panose="020B0609070205080204" pitchFamily="49" charset="-128"/>
              </a:rPr>
              <a:t>ARE TO BLAME</a:t>
            </a:r>
          </a:p>
          <a:p>
            <a:pPr marL="201163" lvl="1" indent="0">
              <a:buNone/>
            </a:pPr>
            <a:endParaRPr lang="en-GB" sz="2000" dirty="0">
              <a:ea typeface="MS Gothic" panose="020B0609070205080204" pitchFamily="49" charset="-128"/>
            </a:endParaRPr>
          </a:p>
          <a:p>
            <a:pPr marL="201163" lvl="1" indent="0">
              <a:buNone/>
            </a:pPr>
            <a:r>
              <a:rPr lang="en-GB" sz="2000" dirty="0">
                <a:ea typeface="MS Gothic" panose="020B0609070205080204" pitchFamily="49" charset="-128"/>
              </a:rPr>
              <a:t>VICTIMS ARE NOT BORN - THEY ARE MADE THROUGH THE ACTIONS OF A PERSON OR A CIRCUMSTANCE</a:t>
            </a:r>
          </a:p>
          <a:p>
            <a:pPr marL="201163" lvl="1" indent="0">
              <a:buNone/>
            </a:pPr>
            <a:endParaRPr lang="en-GB" sz="2000" dirty="0">
              <a:ea typeface="MS Gothic" panose="020B0609070205080204" pitchFamily="49" charset="-128"/>
            </a:endParaRPr>
          </a:p>
          <a:p>
            <a:pPr marL="201163" lvl="1" indent="0">
              <a:buNone/>
            </a:pPr>
            <a:r>
              <a:rPr lang="en-GB" sz="2000" dirty="0">
                <a:ea typeface="MS Gothic" panose="020B0609070205080204" pitchFamily="49" charset="-128"/>
              </a:rPr>
              <a:t>VICTIMS NEED UNDERSTANDING,SUPPORT AND EMPATHY..</a:t>
            </a:r>
          </a:p>
          <a:p>
            <a:pPr marL="201163" lvl="1" indent="0">
              <a:buNone/>
            </a:pPr>
            <a:endParaRPr lang="en-GB" sz="2000" dirty="0">
              <a:ea typeface="MS Gothic" panose="020B0609070205080204" pitchFamily="49" charset="-128"/>
            </a:endParaRPr>
          </a:p>
          <a:p>
            <a:pPr marL="201163" lvl="1" indent="0">
              <a:buNone/>
            </a:pPr>
            <a:r>
              <a:rPr lang="en-GB" sz="2000" dirty="0">
                <a:ea typeface="MS Gothic" panose="020B0609070205080204" pitchFamily="49" charset="-128"/>
              </a:rPr>
              <a:t>VICTIMS NEED EMPOWERMENT</a:t>
            </a:r>
          </a:p>
          <a:p>
            <a:pPr marL="201163" lvl="1" indent="0">
              <a:buNone/>
            </a:pPr>
            <a:endParaRPr lang="en-GB" dirty="0">
              <a:ea typeface="MS Gothic" panose="020B0609070205080204" pitchFamily="49" charset="-128"/>
            </a:endParaRPr>
          </a:p>
          <a:p>
            <a:pPr marL="201163" lvl="1" indent="0">
              <a:buNone/>
            </a:pPr>
            <a:endParaRPr lang="en-GB" dirty="0"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879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6713F-D308-7BA1-8235-040F9E7DF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DB75EE2-1E05-6780-922B-8DD3296FB3DF}"/>
              </a:ext>
            </a:extLst>
          </p:cNvPr>
          <p:cNvCxnSpPr>
            <a:cxnSpLocks/>
          </p:cNvCxnSpPr>
          <p:nvPr/>
        </p:nvCxnSpPr>
        <p:spPr>
          <a:xfrm>
            <a:off x="444299" y="1307692"/>
            <a:ext cx="1113011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EF5EED-6038-5586-487D-F35C3A284F6A}"/>
              </a:ext>
            </a:extLst>
          </p:cNvPr>
          <p:cNvCxnSpPr/>
          <p:nvPr/>
        </p:nvCxnSpPr>
        <p:spPr>
          <a:xfrm>
            <a:off x="462117" y="1307692"/>
            <a:ext cx="0" cy="2064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BA9AC0-EBC6-A44B-03F8-37E8F2AD9F2E}"/>
              </a:ext>
            </a:extLst>
          </p:cNvPr>
          <p:cNvCxnSpPr/>
          <p:nvPr/>
        </p:nvCxnSpPr>
        <p:spPr>
          <a:xfrm>
            <a:off x="1725127" y="1307691"/>
            <a:ext cx="0" cy="2064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785938-C8FC-5002-D142-828C04B0060D}"/>
              </a:ext>
            </a:extLst>
          </p:cNvPr>
          <p:cNvCxnSpPr/>
          <p:nvPr/>
        </p:nvCxnSpPr>
        <p:spPr>
          <a:xfrm>
            <a:off x="3036567" y="1307690"/>
            <a:ext cx="0" cy="2064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ED5C7B-DC55-6C41-D05F-C72ECFC97C8E}"/>
              </a:ext>
            </a:extLst>
          </p:cNvPr>
          <p:cNvCxnSpPr/>
          <p:nvPr/>
        </p:nvCxnSpPr>
        <p:spPr>
          <a:xfrm>
            <a:off x="4537587" y="1307688"/>
            <a:ext cx="0" cy="2064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450ABB-56B9-F2C9-1072-F5DE8AA8C966}"/>
              </a:ext>
            </a:extLst>
          </p:cNvPr>
          <p:cNvCxnSpPr>
            <a:cxnSpLocks/>
          </p:cNvCxnSpPr>
          <p:nvPr/>
        </p:nvCxnSpPr>
        <p:spPr>
          <a:xfrm>
            <a:off x="8709531" y="1332264"/>
            <a:ext cx="0" cy="2064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F9273B-D362-E042-F066-6EFA1F6B8A74}"/>
              </a:ext>
            </a:extLst>
          </p:cNvPr>
          <p:cNvCxnSpPr/>
          <p:nvPr/>
        </p:nvCxnSpPr>
        <p:spPr>
          <a:xfrm>
            <a:off x="7301611" y="1332266"/>
            <a:ext cx="0" cy="2064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47FD45-F64C-622D-AEE6-8B460BC62FB7}"/>
              </a:ext>
            </a:extLst>
          </p:cNvPr>
          <p:cNvCxnSpPr/>
          <p:nvPr/>
        </p:nvCxnSpPr>
        <p:spPr>
          <a:xfrm>
            <a:off x="11574415" y="1303808"/>
            <a:ext cx="0" cy="2064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96CE9B-1306-70FF-5C3E-29A6D32DBCE6}"/>
              </a:ext>
            </a:extLst>
          </p:cNvPr>
          <p:cNvCxnSpPr/>
          <p:nvPr/>
        </p:nvCxnSpPr>
        <p:spPr>
          <a:xfrm>
            <a:off x="10111333" y="1303808"/>
            <a:ext cx="0" cy="2064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C70E752-D538-FC7B-3791-EE0F2505DF09}"/>
              </a:ext>
            </a:extLst>
          </p:cNvPr>
          <p:cNvCxnSpPr/>
          <p:nvPr/>
        </p:nvCxnSpPr>
        <p:spPr>
          <a:xfrm>
            <a:off x="5930699" y="1332267"/>
            <a:ext cx="0" cy="2064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A583A11-42B6-EECC-36AE-741F2FF542B4}"/>
              </a:ext>
            </a:extLst>
          </p:cNvPr>
          <p:cNvSpPr txBox="1"/>
          <p:nvPr/>
        </p:nvSpPr>
        <p:spPr>
          <a:xfrm>
            <a:off x="196651" y="1514167"/>
            <a:ext cx="678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2016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5D40AC-4ECD-6A76-13BF-EE960D3ECD1B}"/>
              </a:ext>
            </a:extLst>
          </p:cNvPr>
          <p:cNvSpPr txBox="1"/>
          <p:nvPr/>
        </p:nvSpPr>
        <p:spPr>
          <a:xfrm>
            <a:off x="8421543" y="1510285"/>
            <a:ext cx="678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2022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E8EF64-AE62-9D4B-F74A-CB2CACAC1F05}"/>
              </a:ext>
            </a:extLst>
          </p:cNvPr>
          <p:cNvSpPr txBox="1"/>
          <p:nvPr/>
        </p:nvSpPr>
        <p:spPr>
          <a:xfrm>
            <a:off x="9842091" y="1510285"/>
            <a:ext cx="678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2023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DDF788-8A11-27FB-EFD8-960B423E273A}"/>
              </a:ext>
            </a:extLst>
          </p:cNvPr>
          <p:cNvSpPr txBox="1"/>
          <p:nvPr/>
        </p:nvSpPr>
        <p:spPr>
          <a:xfrm>
            <a:off x="11316930" y="1510285"/>
            <a:ext cx="678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2024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8C8ACE-040F-E770-3F58-5D8FB1C8291A}"/>
              </a:ext>
            </a:extLst>
          </p:cNvPr>
          <p:cNvSpPr txBox="1"/>
          <p:nvPr/>
        </p:nvSpPr>
        <p:spPr>
          <a:xfrm>
            <a:off x="1447713" y="1514167"/>
            <a:ext cx="678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2017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B6363B-6F1C-3424-8E70-AEC518E35AA2}"/>
              </a:ext>
            </a:extLst>
          </p:cNvPr>
          <p:cNvSpPr txBox="1"/>
          <p:nvPr/>
        </p:nvSpPr>
        <p:spPr>
          <a:xfrm>
            <a:off x="4317397" y="1514167"/>
            <a:ext cx="678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2019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813801-653B-608E-30F9-9BAF1107E6AD}"/>
              </a:ext>
            </a:extLst>
          </p:cNvPr>
          <p:cNvSpPr txBox="1"/>
          <p:nvPr/>
        </p:nvSpPr>
        <p:spPr>
          <a:xfrm>
            <a:off x="5670147" y="1515203"/>
            <a:ext cx="678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2020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26170E-C140-3669-55B9-4DACF8A8D473}"/>
              </a:ext>
            </a:extLst>
          </p:cNvPr>
          <p:cNvSpPr txBox="1"/>
          <p:nvPr/>
        </p:nvSpPr>
        <p:spPr>
          <a:xfrm>
            <a:off x="7005319" y="1510285"/>
            <a:ext cx="678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2021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E5EFC9-95C3-8DF3-F3A5-C9541A524583}"/>
              </a:ext>
            </a:extLst>
          </p:cNvPr>
          <p:cNvSpPr txBox="1"/>
          <p:nvPr/>
        </p:nvSpPr>
        <p:spPr>
          <a:xfrm>
            <a:off x="2770023" y="1514167"/>
            <a:ext cx="678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2018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1E391D-B72F-69DB-3765-8BBB20FF2A40}"/>
              </a:ext>
            </a:extLst>
          </p:cNvPr>
          <p:cNvSpPr txBox="1"/>
          <p:nvPr/>
        </p:nvSpPr>
        <p:spPr>
          <a:xfrm rot="5400000">
            <a:off x="-1939084" y="3497708"/>
            <a:ext cx="49034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lvl="1" defTabSz="914377"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ATTEMPTED DOMESTIC HOMICIDE WHILST 8 MONTHS PREGNANT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2B6D4A-7EEC-C8FF-0076-C8543C49C7F8}"/>
              </a:ext>
            </a:extLst>
          </p:cNvPr>
          <p:cNvSpPr txBox="1"/>
          <p:nvPr/>
        </p:nvSpPr>
        <p:spPr>
          <a:xfrm rot="5400000">
            <a:off x="-774677" y="3705480"/>
            <a:ext cx="50125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lvl="1" defTabSz="914377"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COMPLETED RESTORATIVE JUSTICE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BCA878-5AF9-8A3C-ACAC-6F52053DB515}"/>
              </a:ext>
            </a:extLst>
          </p:cNvPr>
          <p:cNvSpPr txBox="1"/>
          <p:nvPr/>
        </p:nvSpPr>
        <p:spPr>
          <a:xfrm rot="5400000">
            <a:off x="231828" y="3960657"/>
            <a:ext cx="55906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lvl="1" defTabSz="914377"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SUCCESSFULLY CHALLENGED THE CICA FOR MY ‘IN UTERO’ BABY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E7EE9C4-A752-7686-2FDA-96DE9F53A2C5}"/>
              </a:ext>
            </a:extLst>
          </p:cNvPr>
          <p:cNvSpPr txBox="1"/>
          <p:nvPr/>
        </p:nvSpPr>
        <p:spPr>
          <a:xfrm rot="5400000">
            <a:off x="2159209" y="3531794"/>
            <a:ext cx="49034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lvl="1" defTabSz="914377"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FOUND MY VOICE – PUBLISHED AUTHOR, TEDX SPEAKER &amp; SOCIAL ENTERPRISE FOUNDER (YOUTH VIOLENCE)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93CEBC-0252-99C2-E036-0DFA36696B19}"/>
              </a:ext>
            </a:extLst>
          </p:cNvPr>
          <p:cNvSpPr txBox="1"/>
          <p:nvPr/>
        </p:nvSpPr>
        <p:spPr>
          <a:xfrm rot="5400000">
            <a:off x="2903649" y="4241766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lvl="1" defTabSz="914377"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ACCEPTANCE OF BEING A DA SURVIVOR &amp; BECAME AN AMBASSADOR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AD81B9-FA12-C09C-5DFF-6E9F8D9A3EF5}"/>
              </a:ext>
            </a:extLst>
          </p:cNvPr>
          <p:cNvSpPr txBox="1"/>
          <p:nvPr/>
        </p:nvSpPr>
        <p:spPr>
          <a:xfrm rot="5400000">
            <a:off x="4234521" y="4213306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lvl="1" defTabSz="914377"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QUALIFIED SPECIALIST WORKING WITH GANGS &amp; YOUTH VIOLENCE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B14DBF-7C50-FBD7-044D-CFBAAAB4A606}"/>
              </a:ext>
            </a:extLst>
          </p:cNvPr>
          <p:cNvSpPr txBox="1"/>
          <p:nvPr/>
        </p:nvSpPr>
        <p:spPr>
          <a:xfrm rot="5400000">
            <a:off x="5712751" y="418633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lvl="1" defTabSz="914377"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MBE - SERVICES TO YOUNG PEOPLE &amp; PREVENTION OF KNIFE CRIME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D339315-142F-007F-7EF3-A61522FEC806}"/>
              </a:ext>
            </a:extLst>
          </p:cNvPr>
          <p:cNvSpPr txBox="1"/>
          <p:nvPr/>
        </p:nvSpPr>
        <p:spPr>
          <a:xfrm rot="5400000">
            <a:off x="7063332" y="422041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lvl="1" defTabSz="914377"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EXPANEDED PRISON WORK TO 10 PRISONS – BROAD KNOWLEDGE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A650BC3-F973-4321-81E2-A05570EA250B}"/>
              </a:ext>
            </a:extLst>
          </p:cNvPr>
          <p:cNvSpPr txBox="1"/>
          <p:nvPr/>
        </p:nvSpPr>
        <p:spPr>
          <a:xfrm rot="5400000">
            <a:off x="9453039" y="3826900"/>
            <a:ext cx="42946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ACTIVE VICTIMS CAMPAIGNER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73823CD-CB0F-C041-005D-00848F2726DE}"/>
              </a:ext>
            </a:extLst>
          </p:cNvPr>
          <p:cNvSpPr txBox="1"/>
          <p:nvPr/>
        </p:nvSpPr>
        <p:spPr>
          <a:xfrm>
            <a:off x="3957626" y="228163"/>
            <a:ext cx="4265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My Victim-Survivor- </a:t>
            </a:r>
            <a:r>
              <a:rPr lang="en-GB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Thriver</a:t>
            </a:r>
            <a:r>
              <a:rPr lang="en-GB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 Journey</a:t>
            </a:r>
          </a:p>
        </p:txBody>
      </p:sp>
      <p:pic>
        <p:nvPicPr>
          <p:cNvPr id="5" name="Graphic 4" descr="Highway scene">
            <a:extLst>
              <a:ext uri="{FF2B5EF4-FFF2-40B4-BE49-F238E27FC236}">
                <a16:creationId xmlns:a16="http://schemas.microsoft.com/office/drawing/2014/main" id="{CB4E1086-B940-4088-9270-CCA047535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2999" y="1385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28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29A149-E068-4226-BA79-46B1201F10C9}"/>
              </a:ext>
            </a:extLst>
          </p:cNvPr>
          <p:cNvSpPr/>
          <p:nvPr/>
        </p:nvSpPr>
        <p:spPr>
          <a:xfrm>
            <a:off x="285136" y="920622"/>
            <a:ext cx="1162172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2025: West Midlands PCC Victims Advocate</a:t>
            </a:r>
          </a:p>
          <a:p>
            <a:pPr defTabSz="609585"/>
            <a:endParaRPr lang="en-GB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defTabSz="609585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I will insure the voice of the victim is heard, that</a:t>
            </a:r>
          </a:p>
          <a:p>
            <a:pPr defTabSz="609585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the Police &amp; other Criminal Justice Agencies</a:t>
            </a:r>
          </a:p>
          <a:p>
            <a:pPr defTabSz="609585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are held accountable.</a:t>
            </a:r>
          </a:p>
          <a:p>
            <a:pPr defTabSz="609585"/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Be that ‘Critical Friend’ to ensure all services do </a:t>
            </a:r>
          </a:p>
          <a:p>
            <a:pPr defTabSz="609585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their best for victims within our region - regardless of the crime, regardless of the victim’s background. </a:t>
            </a:r>
          </a:p>
          <a:p>
            <a:pPr defTabSz="609585"/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Uphold the Victims Code &amp; ensure Victims know their rights &amp; receive the support they should.</a:t>
            </a:r>
          </a:p>
          <a:p>
            <a:pPr algn="ctr" defTabSz="609585"/>
            <a:br>
              <a:rPr lang="en-GB" sz="24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b="1" i="1" dirty="0">
                <a:solidFill>
                  <a:prstClr val="black"/>
                </a:solidFill>
                <a:latin typeface="Calibri" panose="020F0502020204030204"/>
              </a:rPr>
              <a:t>The Victim is at the heart of whatever I do</a:t>
            </a:r>
            <a:endParaRPr lang="en-GB" sz="24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A722E8-89F9-4562-B337-59DF3C17F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24" y="156946"/>
            <a:ext cx="4798141" cy="32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6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1DAC99-BDB0-4B7B-9570-8376535E4E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t="-139" r="1884" b="2156"/>
          <a:stretch/>
        </p:blipFill>
        <p:spPr>
          <a:xfrm>
            <a:off x="4069814" y="209256"/>
            <a:ext cx="4052371" cy="587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4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9AB9-1D7F-4FC0-AF6D-A54E46992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90 Days..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18FBC-BA22-4AD4-A371-BCAB23D9F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535" y="1845735"/>
            <a:ext cx="10444898" cy="4023360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sz="2600" dirty="0"/>
              <a:t>Built Relationships with and Developed Understanding/Awareness of West </a:t>
            </a:r>
            <a:r>
              <a:rPr lang="en-GB" sz="2600" dirty="0" err="1"/>
              <a:t>Mids</a:t>
            </a:r>
            <a:r>
              <a:rPr lang="en-GB" sz="2600" dirty="0"/>
              <a:t> Police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GB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600" dirty="0"/>
              <a:t> </a:t>
            </a:r>
            <a:r>
              <a:rPr lang="en-GB" sz="2200" dirty="0"/>
              <a:t>Meetings with ALL Senior Police Officers – Chief, Deputy Chief, Assistant Chiefs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/>
              <a:t> Spent a day with each of our Public Protection Units (PPU)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/>
              <a:t> Visited one of our Custody Blocks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/>
              <a:t> Sat in one of our Stalking Triage meetings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/>
              <a:t> Met the Roads Victims Team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 Met with all our Commissioned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/>
              <a:t>Group meetings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/>
              <a:t>1:1 meetings with CEOs/Teams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/>
              <a:t>In person visits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0" indent="0">
              <a:buNone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25279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9AB9-1D7F-4FC0-AF6D-A54E46992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90 Days..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18FBC-BA22-4AD4-A371-BCAB23D9F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00541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 </a:t>
            </a:r>
            <a:r>
              <a:rPr lang="en-GB" dirty="0"/>
              <a:t>Meetings with our Criminal Justice Partner Agencies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/>
              <a:t> CPS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/>
              <a:t> HMCTS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/>
              <a:t> HMPPS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Met with other Commissioners, MPs and Ministers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Casework and Victim ‘learning’ meetings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Arranged / Led on England and Wales’ Domestic Abuse Commissioner visit -  Dame Nicole Jacobs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/>
              <a:t> 2 roundtable meetings with our office, WMP and our specialist ‘by and for’ support services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Led on Advisory Panel focussed on Victims Code Awareness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600" dirty="0"/>
          </a:p>
          <a:p>
            <a:pPr lvl="1"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58956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9AB9-1D7F-4FC0-AF6D-A54E46992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90 Days..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18FBC-BA22-4AD4-A371-BCAB23D9F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63048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 </a:t>
            </a:r>
            <a:r>
              <a:rPr lang="en-GB" dirty="0"/>
              <a:t>Chair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Victims Commission Meeting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Victims and Witnesses Delivery Board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 </a:t>
            </a:r>
            <a:r>
              <a:rPr lang="en-GB" dirty="0"/>
              <a:t>Regular Meeting Commitments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Accountability and Governance Board (monthly)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Local Criminal Justice Board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 </a:t>
            </a:r>
            <a:r>
              <a:rPr lang="en-GB" dirty="0"/>
              <a:t>Opening speaker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Women’s Justice Board meeting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Spotlight on Stalking Seminar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Spiking Conference</a:t>
            </a:r>
          </a:p>
        </p:txBody>
      </p:sp>
    </p:spTree>
    <p:extLst>
      <p:ext uri="{BB962C8B-B14F-4D97-AF65-F5344CB8AC3E}">
        <p14:creationId xmlns:p14="http://schemas.microsoft.com/office/powerpoint/2010/main" val="433167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9AB9-1D7F-4FC0-AF6D-A54E46992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Glimpse of Future Focus..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18FBC-BA22-4AD4-A371-BCAB23D9F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1348"/>
            <a:ext cx="10058400" cy="4128941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Victim Voice work – already started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Identify and set action plan with all CJS agencies on how to improve Victim Code Compliance and in turn, most importantly, improve victim's journey through the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Lead on the plan to inform and empower ALL our communities with respect to their Victim's rights (VCOP Comms Plan)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Lead West Midlands to be best region to support victim’s access to justice and support (which will improve our criminal justice outcomes)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Continue to build on national relationships – Ministers, National Commissioners, </a:t>
            </a:r>
            <a:r>
              <a:rPr lang="en-GB" dirty="0" err="1"/>
              <a:t>MoJ</a:t>
            </a:r>
            <a:r>
              <a:rPr lang="en-GB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Make sure West Midlands have input and visibility on the national picture to shape directives and decisions affecting victims from a Government perspective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Continue to develop Victim and Witness Delivery Group and Victim Commission meetings</a:t>
            </a:r>
          </a:p>
          <a:p>
            <a:pPr marL="201163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71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etrospec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725</Words>
  <Application>Microsoft Office PowerPoint</Application>
  <PresentationFormat>Widescreen</PresentationFormat>
  <Paragraphs>100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MS Gothic</vt:lpstr>
      <vt:lpstr>Aptos</vt:lpstr>
      <vt:lpstr>Arial</vt:lpstr>
      <vt:lpstr>Calibri</vt:lpstr>
      <vt:lpstr>Calibri Light</vt:lpstr>
      <vt:lpstr>Courier New</vt:lpstr>
      <vt:lpstr>1_Office Theme</vt:lpstr>
      <vt:lpstr>Retrospect</vt:lpstr>
      <vt:lpstr>Victims Advocate</vt:lpstr>
      <vt:lpstr>NOBODY CHOOSES  TO BECOME A  VICTIM</vt:lpstr>
      <vt:lpstr>PowerPoint Presentation</vt:lpstr>
      <vt:lpstr>PowerPoint Presentation</vt:lpstr>
      <vt:lpstr>PowerPoint Presentation</vt:lpstr>
      <vt:lpstr>First 90 Days.. Overview</vt:lpstr>
      <vt:lpstr>First 90 Days.. Overview</vt:lpstr>
      <vt:lpstr>First 90 Days.. Overview</vt:lpstr>
      <vt:lpstr>Glimpse of Future Focus..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Queiroz</dc:creator>
  <cp:lastModifiedBy>Natalie Queiroz</cp:lastModifiedBy>
  <cp:revision>17</cp:revision>
  <dcterms:created xsi:type="dcterms:W3CDTF">2025-07-23T10:26:27Z</dcterms:created>
  <dcterms:modified xsi:type="dcterms:W3CDTF">2025-07-29T18:42:23Z</dcterms:modified>
</cp:coreProperties>
</file>